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99" r:id="rId3"/>
    <p:sldId id="257" r:id="rId4"/>
    <p:sldId id="298" r:id="rId5"/>
    <p:sldId id="297" r:id="rId6"/>
    <p:sldId id="300" r:id="rId7"/>
    <p:sldId id="301" r:id="rId8"/>
    <p:sldId id="302" r:id="rId9"/>
    <p:sldId id="303" r:id="rId10"/>
    <p:sldId id="304" r:id="rId11"/>
    <p:sldId id="305" r:id="rId12"/>
    <p:sldId id="307" r:id="rId13"/>
    <p:sldId id="308" r:id="rId14"/>
    <p:sldId id="306" r:id="rId15"/>
    <p:sldId id="309" r:id="rId16"/>
    <p:sldId id="311" r:id="rId17"/>
    <p:sldId id="314" r:id="rId18"/>
    <p:sldId id="312" r:id="rId19"/>
    <p:sldId id="310" r:id="rId20"/>
    <p:sldId id="313" r:id="rId21"/>
    <p:sldId id="316" r:id="rId22"/>
    <p:sldId id="315" r:id="rId23"/>
    <p:sldId id="318" r:id="rId24"/>
    <p:sldId id="319" r:id="rId25"/>
    <p:sldId id="320" r:id="rId26"/>
    <p:sldId id="321" r:id="rId27"/>
    <p:sldId id="332" r:id="rId28"/>
    <p:sldId id="322" r:id="rId29"/>
    <p:sldId id="323" r:id="rId30"/>
    <p:sldId id="324" r:id="rId31"/>
    <p:sldId id="331" r:id="rId32"/>
    <p:sldId id="325" r:id="rId33"/>
    <p:sldId id="326" r:id="rId34"/>
    <p:sldId id="327" r:id="rId35"/>
    <p:sldId id="328" r:id="rId36"/>
    <p:sldId id="329" r:id="rId37"/>
    <p:sldId id="330" r:id="rId38"/>
    <p:sldId id="295" r:id="rId39"/>
    <p:sldId id="29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FFA0"/>
    <a:srgbClr val="FDACE2"/>
    <a:srgbClr val="FAE36C"/>
    <a:srgbClr val="71FF7D"/>
    <a:srgbClr val="00FF00"/>
    <a:srgbClr val="FF9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BDF1A-F6FD-43E3-B5CA-4B14B442D1A7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D1959-E43E-4DD8-82B2-CDE876282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36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C1D2E-4B9B-462C-8395-23D162E97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6ED2AF-D13C-4A1C-B246-D7A88539B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537D9E-B9B3-4C67-ADCB-531A23417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41897C-516F-4472-8A25-8C699FD5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07E0D0-68E0-4738-95F2-72A942EA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2D497-3744-4205-B1DC-B9452957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123D6E-CE68-4D92-BAAA-09414D63F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E508D6-8F20-43B3-AFCC-BB2C8C81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5D1937-B9BA-4509-94DE-A31ED113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01D65-7583-4AF8-9190-F4D66A75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16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EDEF80-88AF-49B0-AE08-DDF2EFC05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ECBE44-2EB6-4F4E-8E31-266F53106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E40079-8092-4061-806C-8A6F1E4F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542EF3-8BBF-4ABC-8B01-CF4CE537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2641A3-42AE-44ED-8289-C98FFD40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3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8C436-9486-4E45-8C1F-BF16A000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352FC-1D4F-4AC0-B8D5-71666B18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6405FE-C847-4FCA-8FE6-47B5309D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29E28-9FF9-4595-8219-7B4FF7D9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AE9992-4265-4C8A-B1F5-3E7D3284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C8FC1-701A-4359-946F-2C1AF86D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A1B60C-6C24-4B31-8508-A533EB9C0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70BC7-324D-490B-9E7D-A9A27EF6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F03563-556C-4209-8C96-D2A9881F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5ECFDC-F8DF-4472-9D9C-F49DD29D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5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15C6A-5B53-4C94-BF34-2FF926F8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EE395-5994-4744-8B35-760EFC22C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7BA8F8-A5EC-473F-A282-ADB29DCEF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3C5D97-D8E9-4A89-8276-D5BC8AB7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42D089-6770-475C-A181-F8ECE771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AC6C14-8C06-4D85-A1A4-C5C05B0C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2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1CD7E-65D0-43B8-B944-AB05DC23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1D4D6-F1F6-4CAA-A7D8-69216BC14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C22DE0-95CA-48DD-BE03-8BD7DB1A3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6958AD-C053-471E-8853-A95EECE26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EA4BEB-F050-4CDE-BB50-A0977BD4D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884AD7-D1E1-410E-99B3-C4833828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3B09AE-EC1A-47C2-BA94-BC4AD931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3FEBF6-670C-4F65-A63F-7AC1E437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D16D5-BFD5-48E0-AF4D-DE66C7D3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8D403F-7B5A-4C80-AF34-F464DEA3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3D221B-4C5D-419A-A651-9BEFA9B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323EAB-BE33-4BB0-ABB0-8529BD34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1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AE02AC-AF3E-420C-9CF1-A40CB933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35C6AA-74FA-4A0E-B347-549DC283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C705EE-232D-4A1A-9061-244F576F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4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186BE-5AC2-4CCC-BE53-152F7389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185BD-EB70-4438-9CCF-42DA66D42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FD761D-B874-41BB-90B2-47BFF4718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AD45A-8C51-4318-BC2A-70EDF7E04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89EE3F-2ECD-4842-B13C-718846A8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96C09D-18BE-487B-A74E-9EB4926B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83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44E60-751F-44E9-B027-40ED0D5B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5C42D7-AE1C-41BC-A75C-4D423D6B2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E3943D-4B86-4C5A-9C34-84F7BDF51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55E06D-8E31-4C53-A7E0-BDC60D87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CD4B55-816B-42A3-9506-B19ED3E1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BB39C0-F798-4057-B945-FB4B504E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13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E8FA36-ACE4-405F-8002-6DAE6852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A9610B-4594-405E-88F4-AC3B10857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FB3247-58F2-4E1C-8212-03B980309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AD000-B016-4AB9-BD29-6A0CA4E2A81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EAC64-BB24-4799-9417-0FC292EA1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2F301E-80BC-46AD-886A-B49B87F69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14E3E-A0BB-4338-ACCF-4EDE4C4FC2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56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8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73CCBB-484C-4F3B-8FA3-ECB8964A8F62}"/>
              </a:ext>
            </a:extLst>
          </p:cNvPr>
          <p:cNvSpPr txBox="1"/>
          <p:nvPr/>
        </p:nvSpPr>
        <p:spPr>
          <a:xfrm>
            <a:off x="682337" y="2403428"/>
            <a:ext cx="11000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页面智能化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B39158-B8A5-415E-8D24-1EBF61650890}"/>
              </a:ext>
            </a:extLst>
          </p:cNvPr>
          <p:cNvSpPr txBox="1"/>
          <p:nvPr/>
        </p:nvSpPr>
        <p:spPr>
          <a:xfrm>
            <a:off x="886693" y="3419091"/>
            <a:ext cx="11000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机器学习的基本原理与应用</a:t>
            </a:r>
          </a:p>
        </p:txBody>
      </p:sp>
    </p:spTree>
    <p:extLst>
      <p:ext uri="{BB962C8B-B14F-4D97-AF65-F5344CB8AC3E}">
        <p14:creationId xmlns:p14="http://schemas.microsoft.com/office/powerpoint/2010/main" val="209693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数据集准备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239257-B6C0-0242-875B-1EB484E9A65A}"/>
              </a:ext>
            </a:extLst>
          </p:cNvPr>
          <p:cNvSpPr txBox="1"/>
          <p:nvPr/>
        </p:nvSpPr>
        <p:spPr>
          <a:xfrm>
            <a:off x="1532820" y="4523417"/>
            <a:ext cx="8735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200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×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=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800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（每个类数据量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×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类数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81029" y="1611605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数据集大小尽可能大而全面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B37368-1A68-BF4E-AF5E-8529C0518575}"/>
              </a:ext>
            </a:extLst>
          </p:cNvPr>
          <p:cNvSpPr txBox="1"/>
          <p:nvPr/>
        </p:nvSpPr>
        <p:spPr>
          <a:xfrm>
            <a:off x="781028" y="2586496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划分：训练集、验证集、测试集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A77957-9B42-B045-9A63-19FC27EBB50E}"/>
              </a:ext>
            </a:extLst>
          </p:cNvPr>
          <p:cNvSpPr txBox="1"/>
          <p:nvPr/>
        </p:nvSpPr>
        <p:spPr>
          <a:xfrm>
            <a:off x="781028" y="3580312"/>
            <a:ext cx="873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自动生成组件图片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E7E7DF-805D-6C47-A866-23E010E6328A}"/>
              </a:ext>
            </a:extLst>
          </p:cNvPr>
          <p:cNvGrpSpPr/>
          <p:nvPr/>
        </p:nvGrpSpPr>
        <p:grpSpPr>
          <a:xfrm>
            <a:off x="8003488" y="964458"/>
            <a:ext cx="3490066" cy="3200629"/>
            <a:chOff x="8003488" y="964458"/>
            <a:chExt cx="3490066" cy="3200629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CF70B008-F513-7B42-8EFA-BFB91D8BCF72}"/>
                </a:ext>
              </a:extLst>
            </p:cNvPr>
            <p:cNvSpPr/>
            <p:nvPr/>
          </p:nvSpPr>
          <p:spPr>
            <a:xfrm>
              <a:off x="8003488" y="964458"/>
              <a:ext cx="3490066" cy="3200629"/>
            </a:xfrm>
            <a:prstGeom prst="roundRect">
              <a:avLst>
                <a:gd name="adj" fmla="val 4069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67C3AFA5-772D-C840-962C-F60C05F6EC85}"/>
                </a:ext>
              </a:extLst>
            </p:cNvPr>
            <p:cNvSpPr/>
            <p:nvPr/>
          </p:nvSpPr>
          <p:spPr>
            <a:xfrm>
              <a:off x="8220901" y="2954889"/>
              <a:ext cx="3053468" cy="457833"/>
            </a:xfrm>
            <a:prstGeom prst="roundRect">
              <a:avLst>
                <a:gd name="adj" fmla="val 27381"/>
              </a:avLst>
            </a:prstGeom>
            <a:solidFill>
              <a:srgbClr val="FAE36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Validation set</a:t>
              </a:r>
              <a:r>
                <a:rPr kumimoji="1" lang="zh-CN" altLang="en-US" b="1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 （</a:t>
              </a:r>
              <a:r>
                <a:rPr kumimoji="1" lang="en-US" altLang="zh-CN" b="1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Optional</a:t>
              </a:r>
              <a:r>
                <a:rPr kumimoji="1" lang="zh-CN" altLang="en-US" b="1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）</a:t>
              </a: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C32F31CC-3E61-C34C-8B7F-96AC54DD8A9D}"/>
                </a:ext>
              </a:extLst>
            </p:cNvPr>
            <p:cNvSpPr/>
            <p:nvPr/>
          </p:nvSpPr>
          <p:spPr>
            <a:xfrm>
              <a:off x="8220901" y="1478663"/>
              <a:ext cx="3053468" cy="1347275"/>
            </a:xfrm>
            <a:prstGeom prst="roundRect">
              <a:avLst>
                <a:gd name="adj" fmla="val 11356"/>
              </a:avLst>
            </a:prstGeom>
            <a:solidFill>
              <a:srgbClr val="FDACE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Train set</a:t>
              </a:r>
              <a:endParaRPr kumimoji="1" lang="zh-CN" altLang="en-US" b="1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6928AEFB-A5A7-FE4B-AEE5-543A980AE666}"/>
                </a:ext>
              </a:extLst>
            </p:cNvPr>
            <p:cNvSpPr/>
            <p:nvPr/>
          </p:nvSpPr>
          <p:spPr>
            <a:xfrm>
              <a:off x="8220901" y="3539664"/>
              <a:ext cx="3053468" cy="496473"/>
            </a:xfrm>
            <a:prstGeom prst="roundRect">
              <a:avLst>
                <a:gd name="adj" fmla="val 21941"/>
              </a:avLst>
            </a:prstGeom>
            <a:solidFill>
              <a:srgbClr val="8FFF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Test set</a:t>
              </a:r>
              <a:endParaRPr kumimoji="1" lang="zh-CN" altLang="en-US" b="1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B39D941-D3DF-A54E-9170-26A3B2FE25A8}"/>
                </a:ext>
              </a:extLst>
            </p:cNvPr>
            <p:cNvSpPr txBox="1"/>
            <p:nvPr/>
          </p:nvSpPr>
          <p:spPr>
            <a:xfrm>
              <a:off x="9275379" y="1044856"/>
              <a:ext cx="1145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latin typeface="STXinwei" panose="02010800040101010101" pitchFamily="2" charset="-122"/>
                  <a:ea typeface="STXinwei" panose="02010800040101010101" pitchFamily="2" charset="-122"/>
                </a:rPr>
                <a:t>Dataset</a:t>
              </a:r>
              <a:endParaRPr kumimoji="1" lang="zh-CN" altLang="en-US" b="1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</p:grpSp>
      <p:pic>
        <p:nvPicPr>
          <p:cNvPr id="6" name="图片 5" descr="图片包含 男人, 大, 游戏机, 钟表&#10;&#10;描述已自动生成">
            <a:extLst>
              <a:ext uri="{FF2B5EF4-FFF2-40B4-BE49-F238E27FC236}">
                <a16:creationId xmlns:a16="http://schemas.microsoft.com/office/drawing/2014/main" id="{475CE6C0-C2DC-4D42-9BF8-A10B680D2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54" y="5258542"/>
            <a:ext cx="4286250" cy="127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BE9475F-0207-C641-9D1A-F4897D732031}"/>
              </a:ext>
            </a:extLst>
          </p:cNvPr>
          <p:cNvSpPr txBox="1"/>
          <p:nvPr/>
        </p:nvSpPr>
        <p:spPr>
          <a:xfrm>
            <a:off x="1532820" y="5108192"/>
            <a:ext cx="2692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训练集 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90%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测试集 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3519880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模型准备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81029" y="1611605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归一化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B37368-1A68-BF4E-AF5E-8529C0518575}"/>
              </a:ext>
            </a:extLst>
          </p:cNvPr>
          <p:cNvSpPr txBox="1"/>
          <p:nvPr/>
        </p:nvSpPr>
        <p:spPr>
          <a:xfrm>
            <a:off x="1390627" y="2306609"/>
            <a:ext cx="10002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消除指标之间的量纲影响，利用数据的标准化处理解决数据指标之间的可比性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DBE208-E407-F64D-98A4-5FF8E4AF1999}"/>
              </a:ext>
            </a:extLst>
          </p:cNvPr>
          <p:cNvSpPr txBox="1"/>
          <p:nvPr/>
        </p:nvSpPr>
        <p:spPr>
          <a:xfrm>
            <a:off x="1390627" y="3415614"/>
            <a:ext cx="724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输入：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224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×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224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×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（宽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× 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高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× 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颜色通道）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9C9BB54-FC93-C34A-8F16-E8E400F7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939" y="3046236"/>
            <a:ext cx="2512481" cy="352511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A6B646E-112C-F443-9290-1E3372811F57}"/>
              </a:ext>
            </a:extLst>
          </p:cNvPr>
          <p:cNvSpPr txBox="1"/>
          <p:nvPr/>
        </p:nvSpPr>
        <p:spPr>
          <a:xfrm>
            <a:off x="1390627" y="4107637"/>
            <a:ext cx="622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输出：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4×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（类数 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× 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概率）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4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模型准备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81029" y="1611605"/>
            <a:ext cx="244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模型结构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B252A1-F0D5-464D-B61B-575DC3AA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26" y="463034"/>
            <a:ext cx="7218198" cy="19701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B4757A-7879-1D47-9B47-8194ECACBA7B}"/>
              </a:ext>
            </a:extLst>
          </p:cNvPr>
          <p:cNvSpPr txBox="1"/>
          <p:nvPr/>
        </p:nvSpPr>
        <p:spPr>
          <a:xfrm>
            <a:off x="1174776" y="2603490"/>
            <a:ext cx="721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下面以最基础的卷积神经网络 </a:t>
            </a:r>
            <a:r>
              <a:rPr lang="en-US" altLang="zh-CN" sz="28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LeNet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为例：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ED57AA-04BF-C145-B77E-C2275FDFE265}"/>
              </a:ext>
            </a:extLst>
          </p:cNvPr>
          <p:cNvSpPr txBox="1"/>
          <p:nvPr/>
        </p:nvSpPr>
        <p:spPr>
          <a:xfrm>
            <a:off x="2127153" y="3202430"/>
            <a:ext cx="85052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Input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			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输入层（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32 × 32 × 1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Convolution1:		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卷积层（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28 ×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28 × 6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Subsampling2:		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池化层（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14 ×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14 × 6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Convolution3:		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卷积层（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10×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 × 16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Subsampling4:		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池化层（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 ×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 × 16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Full Connection5:		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全连接层（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120 × 1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Full Connection6:		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全连接层（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84 × 1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Output:			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输出层（</a:t>
            </a:r>
            <a:r>
              <a:rPr lang="en-US" altLang="zh-CN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 × 1</a:t>
            </a:r>
            <a:r>
              <a:rPr lang="zh-CN" altLang="en-US" sz="2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E6C0EB-13B0-C544-979E-55979C0BCDFE}"/>
              </a:ext>
            </a:extLst>
          </p:cNvPr>
          <p:cNvSpPr/>
          <p:nvPr/>
        </p:nvSpPr>
        <p:spPr>
          <a:xfrm>
            <a:off x="413748" y="6394966"/>
            <a:ext cx="938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Y. </a:t>
            </a:r>
            <a:r>
              <a:rPr lang="en-US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LeCun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Gradient-Based Learning Applied to Document Recognition, 1998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84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模型准备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81029" y="1611605"/>
            <a:ext cx="6229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实际模型</a:t>
            </a:r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简化版</a:t>
            </a:r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VGG16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ED57AA-04BF-C145-B77E-C2275FDFE265}"/>
              </a:ext>
            </a:extLst>
          </p:cNvPr>
          <p:cNvSpPr txBox="1"/>
          <p:nvPr/>
        </p:nvSpPr>
        <p:spPr>
          <a:xfrm>
            <a:off x="1598869" y="3011191"/>
            <a:ext cx="1036714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Input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输入层（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224 × 224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Convolution1 × 2:		(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卷积层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)× 2 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224 × 224 × 32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Subsampling2: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池化层（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112 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112 × 32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Convolution3 × 2 :		(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卷积层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)× 2 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112×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112 × 64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Subsampling4: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池化层（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56 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56 × 64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Convolution5 × 3 :		(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卷积层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)× 3 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56×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56 × 128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Subsampling6: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池化层（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28 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28 × 128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Full Connection7: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全连接层（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1024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+ Dropout</a:t>
            </a: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Full Connection8: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全连接层（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1024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+ Dropout</a:t>
            </a: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Full Connection9: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全连接层（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1000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+ Dropout</a:t>
            </a: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Output: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输出层（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4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78CE5B-E77E-954D-9D19-EE15CDA4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61" y="209466"/>
            <a:ext cx="4035454" cy="2563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6FE9DF7-20D6-7242-AAA6-946DBF2BFA04}"/>
              </a:ext>
            </a:extLst>
          </p:cNvPr>
          <p:cNvSpPr txBox="1"/>
          <p:nvPr/>
        </p:nvSpPr>
        <p:spPr>
          <a:xfrm>
            <a:off x="9362329" y="2783672"/>
            <a:ext cx="146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VGG16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54770B-2084-534E-A8C9-19CF16E198B5}"/>
              </a:ext>
            </a:extLst>
          </p:cNvPr>
          <p:cNvSpPr txBox="1"/>
          <p:nvPr/>
        </p:nvSpPr>
        <p:spPr>
          <a:xfrm>
            <a:off x="1167943" y="2352901"/>
            <a:ext cx="434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简化原因：机器性能不足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456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神经元与神经网络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19862-A9ED-F342-BB62-0B170622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37" y="2475624"/>
            <a:ext cx="2740956" cy="19067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E6F142-7747-CD44-9902-89C9425005E7}"/>
              </a:ext>
            </a:extLst>
          </p:cNvPr>
          <p:cNvSpPr txBox="1"/>
          <p:nvPr/>
        </p:nvSpPr>
        <p:spPr>
          <a:xfrm>
            <a:off x="6727024" y="2180639"/>
            <a:ext cx="3695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x1, x2:	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不同因素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w1, w2: 	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不同权重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b:		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偏置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g(z):		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激活函数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a:		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输出结果</a:t>
            </a:r>
            <a:endParaRPr lang="en-US" altLang="zh-CN" sz="28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C82DFF-842D-DC4C-876B-C8FCE36BD215}"/>
              </a:ext>
            </a:extLst>
          </p:cNvPr>
          <p:cNvSpPr txBox="1"/>
          <p:nvPr/>
        </p:nvSpPr>
        <p:spPr>
          <a:xfrm>
            <a:off x="1458947" y="4791592"/>
            <a:ext cx="340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食堂吃饭的例子：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D5E4F5-3470-DF4F-B21F-4FAA57D08137}"/>
              </a:ext>
            </a:extLst>
          </p:cNvPr>
          <p:cNvSpPr/>
          <p:nvPr/>
        </p:nvSpPr>
        <p:spPr>
          <a:xfrm>
            <a:off x="2054772" y="5440859"/>
            <a:ext cx="80824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x1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～天气好坏，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x2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～吃饭人数，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～食堂偏好度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g(z)~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是否去食堂吃饭的阈值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753EEF-2DED-5D48-B822-C6708980B001}"/>
              </a:ext>
            </a:extLst>
          </p:cNvPr>
          <p:cNvSpPr txBox="1"/>
          <p:nvPr/>
        </p:nvSpPr>
        <p:spPr>
          <a:xfrm>
            <a:off x="6353910" y="4525762"/>
            <a:ext cx="4269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 = g(x1w1+x2w2+b)</a:t>
            </a:r>
          </a:p>
        </p:txBody>
      </p:sp>
    </p:spTree>
    <p:extLst>
      <p:ext uri="{BB962C8B-B14F-4D97-AF65-F5344CB8AC3E}">
        <p14:creationId xmlns:p14="http://schemas.microsoft.com/office/powerpoint/2010/main" val="2623008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神经元与神经网络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E8D359-D567-9542-90FE-500D57A4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89" y="2685870"/>
            <a:ext cx="2740956" cy="19067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8C2B0A5-8C22-F94B-90F8-0F22B06C2D36}"/>
              </a:ext>
            </a:extLst>
          </p:cNvPr>
          <p:cNvSpPr txBox="1"/>
          <p:nvPr/>
        </p:nvSpPr>
        <p:spPr>
          <a:xfrm>
            <a:off x="1768620" y="4745702"/>
            <a:ext cx="163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神经元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283172-E2C9-4B48-8F8D-C2598B243A9F}"/>
              </a:ext>
            </a:extLst>
          </p:cNvPr>
          <p:cNvSpPr txBox="1"/>
          <p:nvPr/>
        </p:nvSpPr>
        <p:spPr>
          <a:xfrm>
            <a:off x="8144637" y="5185588"/>
            <a:ext cx="207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神经网络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957E8532-30B1-AD45-9E19-A8E88460FF5A}"/>
              </a:ext>
            </a:extLst>
          </p:cNvPr>
          <p:cNvSpPr/>
          <p:nvPr/>
        </p:nvSpPr>
        <p:spPr>
          <a:xfrm rot="16200000">
            <a:off x="5259257" y="3206588"/>
            <a:ext cx="234690" cy="111940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97D4B2-E23E-0A40-B918-F54286C76962}"/>
              </a:ext>
            </a:extLst>
          </p:cNvPr>
          <p:cNvSpPr txBox="1"/>
          <p:nvPr/>
        </p:nvSpPr>
        <p:spPr>
          <a:xfrm>
            <a:off x="4456640" y="2970349"/>
            <a:ext cx="1839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交织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0A8A2C-E18E-5F40-A64E-369CF9A8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377" y="2417043"/>
            <a:ext cx="50165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4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卷积计算层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51F443-AB44-2349-B720-A9537859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244719"/>
            <a:ext cx="5202621" cy="28377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758D53-6463-AB48-AECA-5358D8AB33CC}"/>
              </a:ext>
            </a:extLst>
          </p:cNvPr>
          <p:cNvSpPr txBox="1"/>
          <p:nvPr/>
        </p:nvSpPr>
        <p:spPr>
          <a:xfrm>
            <a:off x="1332267" y="2543114"/>
            <a:ext cx="313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识别图案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X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和 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03FFAA-4A85-424C-8922-1D2DDB6C7876}"/>
              </a:ext>
            </a:extLst>
          </p:cNvPr>
          <p:cNvSpPr txBox="1"/>
          <p:nvPr/>
        </p:nvSpPr>
        <p:spPr>
          <a:xfrm>
            <a:off x="1332267" y="3305504"/>
            <a:ext cx="4416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不受平移、旋转、变形的影响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7A44B7-C815-AB42-96BF-A26E6DE7DCFD}"/>
              </a:ext>
            </a:extLst>
          </p:cNvPr>
          <p:cNvSpPr txBox="1"/>
          <p:nvPr/>
        </p:nvSpPr>
        <p:spPr>
          <a:xfrm>
            <a:off x="1332267" y="4560337"/>
            <a:ext cx="4500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取出局部进行比对的计算过程即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512F52-20EF-5742-8655-7816547D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687003"/>
            <a:ext cx="5202621" cy="19918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F822C5-556B-FD4F-AA47-41240F4947A2}"/>
              </a:ext>
            </a:extLst>
          </p:cNvPr>
          <p:cNvSpPr/>
          <p:nvPr/>
        </p:nvSpPr>
        <p:spPr>
          <a:xfrm>
            <a:off x="413748" y="6394966"/>
            <a:ext cx="938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CNN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笔记：通俗理解卷积神经网络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 https://</a:t>
            </a:r>
            <a:r>
              <a:rPr lang="en-US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blog.csdn.net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en-US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v_JULY_v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/article/details/51812459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036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卷积计算层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2EE963-961F-A642-94C3-21767548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00" y="358409"/>
            <a:ext cx="4015225" cy="31735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1CA2EA-B85C-BF43-854A-A79C6C41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83" y="4351863"/>
            <a:ext cx="3363806" cy="22709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2C11D9-F943-C240-8F83-6D3852509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07" y="3910589"/>
            <a:ext cx="3959518" cy="27122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7" y="2543114"/>
            <a:ext cx="313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卷积核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B6E915-ED5E-A440-B1B5-F7324A61AC46}"/>
              </a:ext>
            </a:extLst>
          </p:cNvPr>
          <p:cNvSpPr txBox="1"/>
          <p:nvPr/>
        </p:nvSpPr>
        <p:spPr>
          <a:xfrm>
            <a:off x="1332266" y="3292400"/>
            <a:ext cx="6150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计算：卷积核与数据窗口做内积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3230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卷积计算层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7" y="2543114"/>
            <a:ext cx="313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多通道卷积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595976-D13E-204A-B705-BC0DC716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7523"/>
            <a:ext cx="5386551" cy="44887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CC4657-902E-F241-B103-2B74766E7443}"/>
              </a:ext>
            </a:extLst>
          </p:cNvPr>
          <p:cNvSpPr/>
          <p:nvPr/>
        </p:nvSpPr>
        <p:spPr>
          <a:xfrm>
            <a:off x="413748" y="6394966"/>
            <a:ext cx="938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卷积运算与相关运算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 https://</a:t>
            </a:r>
            <a:r>
              <a:rPr lang="en-US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www.cnblogs.com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/shine-lee/p/9932226.html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843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卷积计算层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7" y="2543114"/>
            <a:ext cx="313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卷积示例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8368C31A-4017-5B4F-AA4B-698421A2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9910"/>
            <a:ext cx="5461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1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76C4E0-D1E7-4699-8838-9CD16C2E7B99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人为什么能思考？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44E39F-623F-9442-9292-FBD6BA6C7301}"/>
              </a:ext>
            </a:extLst>
          </p:cNvPr>
          <p:cNvSpPr txBox="1"/>
          <p:nvPr/>
        </p:nvSpPr>
        <p:spPr>
          <a:xfrm>
            <a:off x="1070364" y="1582523"/>
            <a:ext cx="267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神经元结构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E3E058-C63C-8243-818F-427C515A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33" y="2271646"/>
            <a:ext cx="2961315" cy="17559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89C1E2-0BE5-1B4C-B242-617715A1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042" y="2899090"/>
            <a:ext cx="2512481" cy="35251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6B9BCF-C063-C64B-A5A8-600E23727033}"/>
              </a:ext>
            </a:extLst>
          </p:cNvPr>
          <p:cNvSpPr txBox="1"/>
          <p:nvPr/>
        </p:nvSpPr>
        <p:spPr>
          <a:xfrm>
            <a:off x="6321011" y="1582523"/>
            <a:ext cx="5572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人类的学习三阶段：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输入、整合、输出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77C1A3-A8EB-E54A-AF17-38A6C60710C0}"/>
              </a:ext>
            </a:extLst>
          </p:cNvPr>
          <p:cNvSpPr txBox="1"/>
          <p:nvPr/>
        </p:nvSpPr>
        <p:spPr>
          <a:xfrm>
            <a:off x="1064933" y="4236295"/>
            <a:ext cx="267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神经网络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B28DAE-D378-5849-97C0-94AAC45B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477" y="4821069"/>
            <a:ext cx="2671320" cy="20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卷积计算层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7" y="2543114"/>
            <a:ext cx="313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图像上的卷积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1F4476-46A8-EC45-89E7-904B7A6F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996" y="242293"/>
            <a:ext cx="3922906" cy="23552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5A60C5-0DD3-3049-9026-338598AA1716}"/>
              </a:ext>
            </a:extLst>
          </p:cNvPr>
          <p:cNvSpPr txBox="1"/>
          <p:nvPr/>
        </p:nvSpPr>
        <p:spPr>
          <a:xfrm>
            <a:off x="10671902" y="1232475"/>
            <a:ext cx="104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原图</a:t>
            </a:r>
            <a:endParaRPr lang="en-US" altLang="zh-CN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2E5E31-FE26-C24A-BCFD-0B435D4A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559" y="2003418"/>
            <a:ext cx="763111" cy="7522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FD224C-2BF1-B44F-A59B-DAEB9D1CA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246" y="3859680"/>
            <a:ext cx="3922908" cy="2355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FCA735-9156-5C4F-807C-2759B34C4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673" y="2875525"/>
            <a:ext cx="731678" cy="7210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FF90AC-F0C5-BE4D-830F-83973D3CF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380" y="3857758"/>
            <a:ext cx="3922906" cy="2355273"/>
          </a:xfrm>
          <a:prstGeom prst="rect">
            <a:avLst/>
          </a:prstGeom>
        </p:spPr>
      </p:pic>
      <p:sp>
        <p:nvSpPr>
          <p:cNvPr id="14" name="下箭头 13">
            <a:extLst>
              <a:ext uri="{FF2B5EF4-FFF2-40B4-BE49-F238E27FC236}">
                <a16:creationId xmlns:a16="http://schemas.microsoft.com/office/drawing/2014/main" id="{37EB29DB-2264-EE40-A5E4-998C67C0CD33}"/>
              </a:ext>
            </a:extLst>
          </p:cNvPr>
          <p:cNvSpPr/>
          <p:nvPr/>
        </p:nvSpPr>
        <p:spPr>
          <a:xfrm>
            <a:off x="8732583" y="2741077"/>
            <a:ext cx="195714" cy="102571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36CC592A-5DAC-8542-9F3F-849803672346}"/>
              </a:ext>
            </a:extLst>
          </p:cNvPr>
          <p:cNvSpPr/>
          <p:nvPr/>
        </p:nvSpPr>
        <p:spPr>
          <a:xfrm rot="2796956">
            <a:off x="5702893" y="2074117"/>
            <a:ext cx="201973" cy="186248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ABB15F-A7D3-4B4B-8658-17C5543E0AAE}"/>
              </a:ext>
            </a:extLst>
          </p:cNvPr>
          <p:cNvSpPr txBox="1"/>
          <p:nvPr/>
        </p:nvSpPr>
        <p:spPr>
          <a:xfrm>
            <a:off x="8928297" y="3011589"/>
            <a:ext cx="1549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垂直梯度</a:t>
            </a:r>
            <a:endParaRPr lang="en-US" altLang="zh-CN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8D1216-B3DA-F947-912C-89FE2C96993B}"/>
              </a:ext>
            </a:extLst>
          </p:cNvPr>
          <p:cNvSpPr txBox="1"/>
          <p:nvPr/>
        </p:nvSpPr>
        <p:spPr>
          <a:xfrm>
            <a:off x="5745142" y="2972986"/>
            <a:ext cx="104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锐化</a:t>
            </a:r>
            <a:endParaRPr lang="en-US" altLang="zh-CN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AC87748-BDEB-F043-8AB6-293543A920E9}"/>
              </a:ext>
            </a:extLst>
          </p:cNvPr>
          <p:cNvSpPr/>
          <p:nvPr/>
        </p:nvSpPr>
        <p:spPr>
          <a:xfrm>
            <a:off x="413748" y="6394966"/>
            <a:ext cx="938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理解图像卷积操作的意义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 https://</a:t>
            </a:r>
            <a:r>
              <a:rPr lang="en-US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blog.csdn.net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/chaipp0607/article/details/72236892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97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激励层（</a:t>
            </a:r>
            <a:r>
              <a:rPr lang="en-US" altLang="zh-CN" sz="3200" dirty="0" err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ReLU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6" y="2543114"/>
            <a:ext cx="827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激活函数定义了节点在给定的输入下的输出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61C4D3-78D1-794E-BD22-D3FEDF61BC17}"/>
              </a:ext>
            </a:extLst>
          </p:cNvPr>
          <p:cNvSpPr txBox="1"/>
          <p:nvPr/>
        </p:nvSpPr>
        <p:spPr>
          <a:xfrm>
            <a:off x="1291499" y="3266317"/>
            <a:ext cx="827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常用激活函数：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Sigmoid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3200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ReLU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等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7C6289-7BF7-E54C-A5B9-D148C8E7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06" y="4201350"/>
            <a:ext cx="4874702" cy="21936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B4F1427-84FD-2B41-A502-C2FEA5EAA7E0}"/>
              </a:ext>
            </a:extLst>
          </p:cNvPr>
          <p:cNvSpPr txBox="1"/>
          <p:nvPr/>
        </p:nvSpPr>
        <p:spPr>
          <a:xfrm>
            <a:off x="1332266" y="3989520"/>
            <a:ext cx="4874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ReLU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优点：收敛快，求梯度简单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19743B-7FF3-F144-A448-064C611FB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357" y="229321"/>
            <a:ext cx="3484167" cy="22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4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池化层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6" y="2543114"/>
            <a:ext cx="724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最大值池化：取区域最大值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DE2C6A-2DAF-EB4B-9E63-C1A323D877AB}"/>
              </a:ext>
            </a:extLst>
          </p:cNvPr>
          <p:cNvSpPr txBox="1"/>
          <p:nvPr/>
        </p:nvSpPr>
        <p:spPr>
          <a:xfrm>
            <a:off x="1332265" y="3266317"/>
            <a:ext cx="10166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作用：降低信息冗余、提升模型的尺度和旋转不变性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69ADA5-6414-6E48-BE2E-D57B94EF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023" y="4162077"/>
            <a:ext cx="4991100" cy="233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53AB37-B0F3-564A-BE52-BA9EE346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357" y="229321"/>
            <a:ext cx="3484167" cy="22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28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全连接层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21756" y="2318444"/>
            <a:ext cx="724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卷积核为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 × 1 </a:t>
            </a:r>
            <a:r>
              <a:rPr lang="zh-CN" altLang="en-US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的卷积层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7A30F8-A9C8-0349-9971-DE310A35297A}"/>
              </a:ext>
            </a:extLst>
          </p:cNvPr>
          <p:cNvSpPr txBox="1"/>
          <p:nvPr/>
        </p:nvSpPr>
        <p:spPr>
          <a:xfrm>
            <a:off x="1321756" y="3041647"/>
            <a:ext cx="724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主要起到分类的作用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F5AA7A-5B2F-3C4F-B79C-46C2C5F1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22" y="3771013"/>
            <a:ext cx="2535182" cy="23675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632FA4-341A-1B47-BA82-48DC85D8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560" y="3771013"/>
            <a:ext cx="2762160" cy="23675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69CD6A-B945-B346-9926-D0DE5BD60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354" y="3771013"/>
            <a:ext cx="3551350" cy="23675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2E4356-45D7-E74E-A438-EBFA3BE023BE}"/>
              </a:ext>
            </a:extLst>
          </p:cNvPr>
          <p:cNvSpPr/>
          <p:nvPr/>
        </p:nvSpPr>
        <p:spPr>
          <a:xfrm>
            <a:off x="413748" y="6394966"/>
            <a:ext cx="11336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CNN 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入门讲解：什么是全连接层（</a:t>
            </a:r>
            <a:r>
              <a:rPr lang="en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Fully Connected Layer</a:t>
            </a:r>
            <a:r>
              <a:rPr lang="zh-CN" altLang="e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 https://</a:t>
            </a:r>
            <a:r>
              <a:rPr lang="en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zhuanlan.zhihu.com</a:t>
            </a:r>
            <a:r>
              <a:rPr lang="en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/p/33841176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92C42-F1B5-0C4A-BD53-B39E2ACA2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357" y="229321"/>
            <a:ext cx="3484167" cy="22134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9082E9-C264-D84B-941E-C308A5964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686" y="1952894"/>
            <a:ext cx="2227668" cy="15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50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6" y="2436477"/>
            <a:ext cx="724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描述模型输出值与真实值的误差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7A30F8-A9C8-0349-9971-DE310A35297A}"/>
              </a:ext>
            </a:extLst>
          </p:cNvPr>
          <p:cNvSpPr txBox="1"/>
          <p:nvPr/>
        </p:nvSpPr>
        <p:spPr>
          <a:xfrm>
            <a:off x="1332266" y="3159680"/>
            <a:ext cx="724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常用损失函数：均方误差、交叉熵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74833D-5622-F247-8771-B41DA494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66" y="4687219"/>
            <a:ext cx="3412201" cy="12234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D6990E-62DA-6240-A2B3-DCED2B57A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711" y="3137832"/>
            <a:ext cx="3319856" cy="6989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DE32EF-7EA4-224A-B64B-79DE2F46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108828" y="4135887"/>
            <a:ext cx="3176358" cy="23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6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梯度下降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6" y="2436477"/>
            <a:ext cx="724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梯度表示函数的上升下降幅度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7A30F8-A9C8-0349-9971-DE310A35297A}"/>
              </a:ext>
            </a:extLst>
          </p:cNvPr>
          <p:cNvSpPr txBox="1"/>
          <p:nvPr/>
        </p:nvSpPr>
        <p:spPr>
          <a:xfrm>
            <a:off x="1332266" y="3159680"/>
            <a:ext cx="3828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目标：找到最小值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896C73-70B0-DD46-92F9-7F519E54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776" y="442373"/>
            <a:ext cx="3615391" cy="29866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842428F-A7A7-804A-A32C-1628CAF885B7}"/>
              </a:ext>
            </a:extLst>
          </p:cNvPr>
          <p:cNvSpPr txBox="1"/>
          <p:nvPr/>
        </p:nvSpPr>
        <p:spPr>
          <a:xfrm>
            <a:off x="1332266" y="3882883"/>
            <a:ext cx="52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难点：容易陷入局部极小值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74587-5EDE-5448-AB6A-EAB5A9F4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201" y="3744455"/>
            <a:ext cx="3643966" cy="28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06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正向传播与反向传播算法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42776" y="2273226"/>
            <a:ext cx="724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正向传播：计算网络输出与误差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8295F6-7568-4842-BB7E-A73641AA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82" y="3580969"/>
            <a:ext cx="3412788" cy="2567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F44056-41DD-5744-A76C-D2060163F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780" y="3580033"/>
            <a:ext cx="5241321" cy="25509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6B42D1-D7B7-654D-83AA-647EE083C682}"/>
              </a:ext>
            </a:extLst>
          </p:cNvPr>
          <p:cNvSpPr txBox="1"/>
          <p:nvPr/>
        </p:nvSpPr>
        <p:spPr>
          <a:xfrm>
            <a:off x="1342777" y="2904731"/>
            <a:ext cx="6592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反向传播：根据误差反向更新参数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F86C5A-E085-D443-A1D4-3D3C5B1D53E0}"/>
              </a:ext>
            </a:extLst>
          </p:cNvPr>
          <p:cNvSpPr/>
          <p:nvPr/>
        </p:nvSpPr>
        <p:spPr>
          <a:xfrm>
            <a:off x="413748" y="6394966"/>
            <a:ext cx="11778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一文弄懂神经网络中的反向传播法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en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BackPropagation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https://</a:t>
            </a:r>
            <a:r>
              <a:rPr lang="en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www.cnblogs.com</a:t>
            </a:r>
            <a:r>
              <a:rPr lang="en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/charlotte77/p/5629865.html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80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正向传播与反向传播算法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381273-BDD7-0F43-ABD9-F948F4E2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255" y="3531441"/>
            <a:ext cx="3184520" cy="26306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753B8C-9508-C840-859F-8CDB0A82A69F}"/>
              </a:ext>
            </a:extLst>
          </p:cNvPr>
          <p:cNvSpPr txBox="1"/>
          <p:nvPr/>
        </p:nvSpPr>
        <p:spPr>
          <a:xfrm>
            <a:off x="1332266" y="2288851"/>
            <a:ext cx="1048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正向传播计算输出值与误差，利用梯度下降法反向传播更新参数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649A18-0CC7-9049-B7CD-17C14033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98" y="3542601"/>
            <a:ext cx="3331342" cy="26083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6818A5-5270-DD4C-B89B-41288FC4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518" y="3520281"/>
            <a:ext cx="3184520" cy="262879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D02AB77-2717-F145-9659-9C56F1D1D55C}"/>
              </a:ext>
            </a:extLst>
          </p:cNvPr>
          <p:cNvSpPr/>
          <p:nvPr/>
        </p:nvSpPr>
        <p:spPr>
          <a:xfrm>
            <a:off x="413748" y="6394966"/>
            <a:ext cx="11778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一文弄懂神经网络中的反向传播法</a:t>
            </a:r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en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BackPropagation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https://</a:t>
            </a:r>
            <a:r>
              <a:rPr lang="en" altLang="zh-CN" dirty="0" err="1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www.cnblogs.com</a:t>
            </a:r>
            <a:r>
              <a:rPr lang="en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/charlotte77/p/5629865.html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988BC1-E778-0749-8DEE-E6B9001ED33A}"/>
              </a:ext>
            </a:extLst>
          </p:cNvPr>
          <p:cNvSpPr txBox="1"/>
          <p:nvPr/>
        </p:nvSpPr>
        <p:spPr>
          <a:xfrm>
            <a:off x="1332266" y="2842828"/>
            <a:ext cx="1048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反复循环，直至收敛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1013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·Batch 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与 </a:t>
            </a:r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Epoch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6" y="2389747"/>
            <a:ext cx="9987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Batch: 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一批数据，数据被切成多个小块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6B42D1-D7B7-654D-83AA-647EE083C682}"/>
              </a:ext>
            </a:extLst>
          </p:cNvPr>
          <p:cNvSpPr txBox="1"/>
          <p:nvPr/>
        </p:nvSpPr>
        <p:spPr>
          <a:xfrm>
            <a:off x="1332267" y="3179885"/>
            <a:ext cx="10397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Epoch: 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一代训练，完整的数据集通过网络一次并返回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EDC504-98D2-4A49-9935-D1B44AC43786}"/>
              </a:ext>
            </a:extLst>
          </p:cNvPr>
          <p:cNvSpPr txBox="1"/>
          <p:nvPr/>
        </p:nvSpPr>
        <p:spPr>
          <a:xfrm>
            <a:off x="1332266" y="3970023"/>
            <a:ext cx="10397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欠拟合与过拟合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0AADC2-651C-5946-AE76-F656500B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38" y="4262410"/>
            <a:ext cx="5965192" cy="21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1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过拟合的解决方案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6" y="2389747"/>
            <a:ext cx="9882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增强数据集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6B42D1-D7B7-654D-83AA-647EE083C682}"/>
              </a:ext>
            </a:extLst>
          </p:cNvPr>
          <p:cNvSpPr txBox="1"/>
          <p:nvPr/>
        </p:nvSpPr>
        <p:spPr>
          <a:xfrm>
            <a:off x="1332267" y="3179885"/>
            <a:ext cx="10397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选用合适的模型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EDC504-98D2-4A49-9935-D1B44AC43786}"/>
              </a:ext>
            </a:extLst>
          </p:cNvPr>
          <p:cNvSpPr txBox="1"/>
          <p:nvPr/>
        </p:nvSpPr>
        <p:spPr>
          <a:xfrm>
            <a:off x="1332266" y="4728500"/>
            <a:ext cx="1025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正则化与加噪声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3BB711-4265-E546-9001-15780D84A011}"/>
              </a:ext>
            </a:extLst>
          </p:cNvPr>
          <p:cNvSpPr txBox="1"/>
          <p:nvPr/>
        </p:nvSpPr>
        <p:spPr>
          <a:xfrm>
            <a:off x="1332266" y="3954192"/>
            <a:ext cx="10259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Dropout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层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766E48-31A7-FC40-B82D-E215F47C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3876135"/>
            <a:ext cx="4667056" cy="24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76C4E0-D1E7-4699-8838-9CD16C2E7B99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什么是机器学习？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92B14B-80E7-4472-AAD3-1BC6C9194FB1}"/>
              </a:ext>
            </a:extLst>
          </p:cNvPr>
          <p:cNvSpPr txBox="1"/>
          <p:nvPr/>
        </p:nvSpPr>
        <p:spPr>
          <a:xfrm>
            <a:off x="1112406" y="1856438"/>
            <a:ext cx="1083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机器学习是对能通过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经验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自动改进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的计算机算法的研究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615EEA-456F-9141-B050-4C48752D5A1B}"/>
              </a:ext>
            </a:extLst>
          </p:cNvPr>
          <p:cNvSpPr txBox="1"/>
          <p:nvPr/>
        </p:nvSpPr>
        <p:spPr>
          <a:xfrm>
            <a:off x="1112406" y="2844225"/>
            <a:ext cx="5572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使计算机具备像人一样的学习能力，进而从堆积如山的数据中寻找出有用的知识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0A2983-CBCF-A344-AC21-9D41BECAD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61" y="2844225"/>
            <a:ext cx="4610100" cy="38862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0F48410-B6EE-2940-8102-53C5C1B5002C}"/>
              </a:ext>
            </a:extLst>
          </p:cNvPr>
          <p:cNvSpPr txBox="1"/>
          <p:nvPr/>
        </p:nvSpPr>
        <p:spPr>
          <a:xfrm>
            <a:off x="1112405" y="4709811"/>
            <a:ext cx="5572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机器模拟人类的学习三阶段：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输入、整合、输出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45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·Dropout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丢弃层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E9A630-8A38-DC4C-813A-B3BBD601D4B2}"/>
              </a:ext>
            </a:extLst>
          </p:cNvPr>
          <p:cNvSpPr txBox="1"/>
          <p:nvPr/>
        </p:nvSpPr>
        <p:spPr>
          <a:xfrm>
            <a:off x="1332266" y="2389747"/>
            <a:ext cx="1064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每代训练中，网络里的每个神经元会以一定的概率被丢弃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ABA3FB-7544-7749-95E3-4F474CD8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488" y="4146850"/>
            <a:ext cx="4803666" cy="22481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25BBEF-FDEB-7241-96FB-3DBD992E8306}"/>
              </a:ext>
            </a:extLst>
          </p:cNvPr>
          <p:cNvSpPr txBox="1"/>
          <p:nvPr/>
        </p:nvSpPr>
        <p:spPr>
          <a:xfrm>
            <a:off x="1332265" y="3225790"/>
            <a:ext cx="1064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防止神经网络尺寸过大的影响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1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81029" y="1611605"/>
            <a:ext cx="6229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简化版</a:t>
            </a:r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VGG16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概览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ED57AA-04BF-C145-B77E-C2275FDFE265}"/>
              </a:ext>
            </a:extLst>
          </p:cNvPr>
          <p:cNvSpPr txBox="1"/>
          <p:nvPr/>
        </p:nvSpPr>
        <p:spPr>
          <a:xfrm>
            <a:off x="781029" y="3041571"/>
            <a:ext cx="1036714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Input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输入层（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224 × 224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Convolution1 × 2:		(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卷积层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)× 2 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224 × 224 × 32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Subsampling2: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池化层（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112 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112 × 32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Convolution3 × 2 :		(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卷积层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)× 2 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112×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112 × 64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Subsampling4: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池化层（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56 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56 × 64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Convolution5 × 3 :		(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卷积层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)× 3 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56×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56 × 128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Subsampling6: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池化层（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28 ×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28 × 128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Full Connection7: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全连接层（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1024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+ Dropout</a:t>
            </a: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Full Connection8: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全连接层（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1024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+ Dropout</a:t>
            </a: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Full Connection9: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全连接层（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1000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 </a:t>
            </a:r>
            <a:r>
              <a:rPr lang="en-US" altLang="zh-CN" sz="2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ReLU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+ Dropout</a:t>
            </a:r>
          </a:p>
          <a:p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Output:			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输出层（</a:t>
            </a:r>
            <a:r>
              <a:rPr lang="en-US" altLang="zh-CN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4 × 1</a:t>
            </a:r>
            <a:r>
              <a:rPr lang="zh-CN" altLang="en-US" sz="2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78CE5B-E77E-954D-9D19-EE15CDA4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010" y="214115"/>
            <a:ext cx="4035454" cy="2563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6FE9DF7-20D6-7242-AAA6-946DBF2BFA04}"/>
              </a:ext>
            </a:extLst>
          </p:cNvPr>
          <p:cNvSpPr txBox="1"/>
          <p:nvPr/>
        </p:nvSpPr>
        <p:spPr>
          <a:xfrm>
            <a:off x="9258127" y="2846282"/>
            <a:ext cx="146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190999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一个识别汽车的网络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4BCD69-99A8-DF49-907E-60E64C30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33" y="2501462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23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393472-CE8C-A048-A69B-A54A041FD3F2}"/>
              </a:ext>
            </a:extLst>
          </p:cNvPr>
          <p:cNvSpPr txBox="1"/>
          <p:nvPr/>
        </p:nvSpPr>
        <p:spPr>
          <a:xfrm>
            <a:off x="749498" y="1527523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en-US" altLang="zh-CN" sz="3200" dirty="0" err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Tensorflow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467948-9C60-994C-AACC-852499FC45DD}"/>
              </a:ext>
            </a:extLst>
          </p:cNvPr>
          <p:cNvSpPr txBox="1"/>
          <p:nvPr/>
        </p:nvSpPr>
        <p:spPr>
          <a:xfrm>
            <a:off x="1332266" y="2389747"/>
            <a:ext cx="1064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一个端到端的开源机器学习平台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0A6FF0-26B7-1D42-8594-6CF8562AB6EA}"/>
              </a:ext>
            </a:extLst>
          </p:cNvPr>
          <p:cNvSpPr txBox="1"/>
          <p:nvPr/>
        </p:nvSpPr>
        <p:spPr>
          <a:xfrm>
            <a:off x="1332266" y="3136612"/>
            <a:ext cx="10765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使开发者能够轻松构建和部署由机器学习提供支持的应用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5707DC-E2E0-6844-A7E7-E2B55A1B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797" y="494513"/>
            <a:ext cx="2621705" cy="14759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02A7EB-A7F4-ED4D-9C91-FA1883700A1B}"/>
              </a:ext>
            </a:extLst>
          </p:cNvPr>
          <p:cNvSpPr txBox="1"/>
          <p:nvPr/>
        </p:nvSpPr>
        <p:spPr>
          <a:xfrm>
            <a:off x="1332266" y="3883477"/>
            <a:ext cx="10765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tfjs</a:t>
            </a:r>
            <a:r>
              <a:rPr lang="en-US" altLang="zh-CN" sz="3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-node</a:t>
            </a:r>
            <a:endParaRPr lang="zh-CN" altLang="en-US" sz="3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700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模型使用：预测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1F93E5-B255-AA47-A514-51A0C7D2CD63}"/>
              </a:ext>
            </a:extLst>
          </p:cNvPr>
          <p:cNvSpPr txBox="1"/>
          <p:nvPr/>
        </p:nvSpPr>
        <p:spPr>
          <a:xfrm>
            <a:off x="1048486" y="1745962"/>
            <a:ext cx="1064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训练过程与结果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128421-0EDB-314A-816A-03507DC0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706851"/>
            <a:ext cx="10464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8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模型使用：预测</a:t>
            </a:r>
          </a:p>
        </p:txBody>
      </p:sp>
      <p:pic>
        <p:nvPicPr>
          <p:cNvPr id="5" name="图片 4" descr="图片包含 大, 绿色, 钟表, 水&#10;&#10;描述已自动生成">
            <a:extLst>
              <a:ext uri="{FF2B5EF4-FFF2-40B4-BE49-F238E27FC236}">
                <a16:creationId xmlns:a16="http://schemas.microsoft.com/office/drawing/2014/main" id="{898A171B-F753-034A-99A6-EC6581C27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3" y="1714361"/>
            <a:ext cx="5957640" cy="1432125"/>
          </a:xfrm>
          <a:prstGeom prst="rect">
            <a:avLst/>
          </a:prstGeom>
        </p:spPr>
      </p:pic>
      <p:pic>
        <p:nvPicPr>
          <p:cNvPr id="8" name="图片 7" descr="地图的截图&#10;&#10;描述已自动生成">
            <a:extLst>
              <a:ext uri="{FF2B5EF4-FFF2-40B4-BE49-F238E27FC236}">
                <a16:creationId xmlns:a16="http://schemas.microsoft.com/office/drawing/2014/main" id="{7EF236DF-D42A-BA44-9922-5F765F401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20" y="3412656"/>
            <a:ext cx="4550103" cy="31037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36914B-DC3A-A949-BFB2-3A93236A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002" y="1714361"/>
            <a:ext cx="4229100" cy="1422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652AA8-BDE6-3543-9EF0-BA4C5D7BF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779" y="4187277"/>
            <a:ext cx="4978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91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模型使用：预测</a:t>
            </a:r>
          </a:p>
        </p:txBody>
      </p:sp>
      <p:pic>
        <p:nvPicPr>
          <p:cNvPr id="4" name="图片 3" descr="截图里有图片&#10;&#10;描述已自动生成">
            <a:extLst>
              <a:ext uri="{FF2B5EF4-FFF2-40B4-BE49-F238E27FC236}">
                <a16:creationId xmlns:a16="http://schemas.microsoft.com/office/drawing/2014/main" id="{971616AE-3CA6-E34F-BAD9-B1CF3AD31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0" y="1463641"/>
            <a:ext cx="4978838" cy="2160327"/>
          </a:xfrm>
          <a:prstGeom prst="rect">
            <a:avLst/>
          </a:prstGeom>
        </p:spPr>
      </p:pic>
      <p:pic>
        <p:nvPicPr>
          <p:cNvPr id="9" name="图片 8" descr="电脑屏幕的照片&#10;&#10;描述已自动生成">
            <a:extLst>
              <a:ext uri="{FF2B5EF4-FFF2-40B4-BE49-F238E27FC236}">
                <a16:creationId xmlns:a16="http://schemas.microsoft.com/office/drawing/2014/main" id="{94757755-7077-4041-B02A-4E5D37897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55134"/>
            <a:ext cx="3933772" cy="28066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96C83F-5D91-2745-A3AA-9A0B30A5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590" y="1927554"/>
            <a:ext cx="5156200" cy="1384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7F66E1-468C-FF4E-88F0-7E83D4DE8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89" y="4534536"/>
            <a:ext cx="4914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03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页面智能化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51AC96-9735-7146-AD92-01AB7D7F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690" y="1200950"/>
            <a:ext cx="4150352" cy="39820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11FF725-54A3-3B47-8324-65BF5205C1CD}"/>
              </a:ext>
            </a:extLst>
          </p:cNvPr>
          <p:cNvSpPr txBox="1"/>
          <p:nvPr/>
        </p:nvSpPr>
        <p:spPr>
          <a:xfrm>
            <a:off x="1211888" y="1675044"/>
            <a:ext cx="1064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多组件识别任务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A8186E-2488-EF4C-BF13-508C6AC0CBEF}"/>
              </a:ext>
            </a:extLst>
          </p:cNvPr>
          <p:cNvSpPr txBox="1"/>
          <p:nvPr/>
        </p:nvSpPr>
        <p:spPr>
          <a:xfrm>
            <a:off x="1211888" y="2443596"/>
            <a:ext cx="592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后续挑战：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4BD5E7-6487-A845-B0F4-A05995E02E86}"/>
              </a:ext>
            </a:extLst>
          </p:cNvPr>
          <p:cNvSpPr txBox="1"/>
          <p:nvPr/>
        </p:nvSpPr>
        <p:spPr>
          <a:xfrm>
            <a:off x="1777988" y="3028371"/>
            <a:ext cx="4022265" cy="261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组件边界定义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雷诺页面生成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模型的选择与训练</a:t>
            </a:r>
            <a:endParaRPr lang="en-US" altLang="zh-CN" sz="28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预测结果转化为代码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13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73CCBB-484C-4F3B-8FA3-ECB8964A8F62}"/>
              </a:ext>
            </a:extLst>
          </p:cNvPr>
          <p:cNvSpPr txBox="1"/>
          <p:nvPr/>
        </p:nvSpPr>
        <p:spPr>
          <a:xfrm>
            <a:off x="573155" y="2853804"/>
            <a:ext cx="11000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Q &amp; A</a:t>
            </a:r>
            <a:endParaRPr lang="zh-CN" altLang="en-US" sz="60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788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573CCBB-484C-4F3B-8FA3-ECB8964A8F62}"/>
              </a:ext>
            </a:extLst>
          </p:cNvPr>
          <p:cNvSpPr txBox="1"/>
          <p:nvPr/>
        </p:nvSpPr>
        <p:spPr>
          <a:xfrm>
            <a:off x="573155" y="2853804"/>
            <a:ext cx="11000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Thanks</a:t>
            </a:r>
            <a:endParaRPr lang="zh-CN" altLang="en-US" sz="60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70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76C4E0-D1E7-4699-8838-9CD16C2E7B99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浅层学习 </a:t>
            </a:r>
            <a:r>
              <a:rPr lang="en-US" altLang="zh-CN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VS</a:t>
            </a:r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深度学习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B405E9-BF52-AA4D-A12D-86ED3E4FDD39}"/>
              </a:ext>
            </a:extLst>
          </p:cNvPr>
          <p:cNvSpPr txBox="1"/>
          <p:nvPr/>
        </p:nvSpPr>
        <p:spPr>
          <a:xfrm>
            <a:off x="1164957" y="1647383"/>
            <a:ext cx="7495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神经网络层级结构：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输入层、隐藏层、输出层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44E39F-623F-9442-9292-FBD6BA6C7301}"/>
              </a:ext>
            </a:extLst>
          </p:cNvPr>
          <p:cNvSpPr txBox="1"/>
          <p:nvPr/>
        </p:nvSpPr>
        <p:spPr>
          <a:xfrm>
            <a:off x="1164957" y="2959378"/>
            <a:ext cx="7421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传统的机器学习算法例如支持向量机（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）、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K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近邻（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KNN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）等只有一层隐藏层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3B15AD-B1DA-894E-A452-259C3DED25E0}"/>
              </a:ext>
            </a:extLst>
          </p:cNvPr>
          <p:cNvSpPr txBox="1"/>
          <p:nvPr/>
        </p:nvSpPr>
        <p:spPr>
          <a:xfrm>
            <a:off x="1164957" y="4756513"/>
            <a:ext cx="5929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深度学习：非常深的隐藏层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63811B-AA98-AB4E-83DA-AB3F6FDD3FB2}"/>
              </a:ext>
            </a:extLst>
          </p:cNvPr>
          <p:cNvSpPr txBox="1"/>
          <p:nvPr/>
        </p:nvSpPr>
        <p:spPr>
          <a:xfrm>
            <a:off x="1164957" y="5594481"/>
            <a:ext cx="10659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层数越多的网络，抽象能力越强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6A3BBF-B911-6944-B85B-8A127CCA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81" y="231517"/>
            <a:ext cx="2781454" cy="639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7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76C4E0-D1E7-4699-8838-9CD16C2E7B99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机器学习的学习方法分类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92B14B-80E7-4472-AAD3-1BC6C9194FB1}"/>
              </a:ext>
            </a:extLst>
          </p:cNvPr>
          <p:cNvSpPr txBox="1"/>
          <p:nvPr/>
        </p:nvSpPr>
        <p:spPr>
          <a:xfrm>
            <a:off x="707583" y="1604011"/>
            <a:ext cx="302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有监督学习</a:t>
            </a:r>
            <a:endParaRPr lang="en-US" altLang="zh-CN" sz="3200" b="1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4E4A05-8F04-E44B-9580-EFB664C713AA}"/>
              </a:ext>
            </a:extLst>
          </p:cNvPr>
          <p:cNvSpPr txBox="1"/>
          <p:nvPr/>
        </p:nvSpPr>
        <p:spPr>
          <a:xfrm>
            <a:off x="707583" y="3012308"/>
            <a:ext cx="302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无监督学习</a:t>
            </a:r>
            <a:endParaRPr lang="en-US" altLang="zh-CN" sz="3200" b="1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7A4EFB-218F-5E4F-9FCE-E811CA161D23}"/>
              </a:ext>
            </a:extLst>
          </p:cNvPr>
          <p:cNvSpPr txBox="1"/>
          <p:nvPr/>
        </p:nvSpPr>
        <p:spPr>
          <a:xfrm>
            <a:off x="707583" y="4854935"/>
            <a:ext cx="302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b="1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强化学习</a:t>
            </a:r>
            <a:endParaRPr lang="en-US" altLang="zh-CN" sz="3200" b="1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B405E9-BF52-AA4D-A12D-86ED3E4FDD39}"/>
              </a:ext>
            </a:extLst>
          </p:cNvPr>
          <p:cNvSpPr txBox="1"/>
          <p:nvPr/>
        </p:nvSpPr>
        <p:spPr>
          <a:xfrm>
            <a:off x="1385675" y="2227694"/>
            <a:ext cx="10659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通过训练样本学习得到一个模型，然后用该模型进行推理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0E81FE-3075-6A40-A763-D8A24513CC4B}"/>
              </a:ext>
            </a:extLst>
          </p:cNvPr>
          <p:cNvSpPr txBox="1"/>
          <p:nvPr/>
        </p:nvSpPr>
        <p:spPr>
          <a:xfrm>
            <a:off x="1385675" y="3655196"/>
            <a:ext cx="8052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没有给定事先标记的训练样本，自动对数据进行分类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94F1CC-BB46-A842-B83D-D0662DAF6768}"/>
              </a:ext>
            </a:extLst>
          </p:cNvPr>
          <p:cNvSpPr txBox="1"/>
          <p:nvPr/>
        </p:nvSpPr>
        <p:spPr>
          <a:xfrm>
            <a:off x="1385675" y="5439710"/>
            <a:ext cx="8052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需要根据环境而行动，以取得最大化的预期利益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630395-5896-E041-8294-1F0212B7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187" y="847754"/>
            <a:ext cx="1895980" cy="1255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F5F8AD-D6C3-CD47-A698-5129712B5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187" y="3014009"/>
            <a:ext cx="1895980" cy="14082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220B7A-F470-8847-BFB5-DB1F483BD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562" y="5108660"/>
            <a:ext cx="2253229" cy="14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7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76C4E0-D1E7-4699-8838-9CD16C2E7B99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页面智能化</a:t>
            </a:r>
            <a:r>
              <a:rPr lang="en-US" altLang="zh-CN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图像识别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B405E9-BF52-AA4D-A12D-86ED3E4FDD39}"/>
              </a:ext>
            </a:extLst>
          </p:cNvPr>
          <p:cNvSpPr txBox="1"/>
          <p:nvPr/>
        </p:nvSpPr>
        <p:spPr>
          <a:xfrm>
            <a:off x="3654642" y="6145259"/>
            <a:ext cx="5065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页面图像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 =&gt;	 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代码生成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9E4067-CDAC-634D-9FC3-D72C7FD6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1" y="1667933"/>
            <a:ext cx="3335941" cy="32006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6384624-AD2C-4F46-8070-18F9858D2B77}"/>
              </a:ext>
            </a:extLst>
          </p:cNvPr>
          <p:cNvGrpSpPr/>
          <p:nvPr/>
        </p:nvGrpSpPr>
        <p:grpSpPr>
          <a:xfrm>
            <a:off x="4314356" y="2839773"/>
            <a:ext cx="3490066" cy="3200629"/>
            <a:chOff x="4277710" y="1667933"/>
            <a:chExt cx="3636580" cy="3334992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67469330-CEA3-4140-AD6D-6197274D8EE1}"/>
                </a:ext>
              </a:extLst>
            </p:cNvPr>
            <p:cNvSpPr/>
            <p:nvPr/>
          </p:nvSpPr>
          <p:spPr>
            <a:xfrm>
              <a:off x="4277710" y="1667933"/>
              <a:ext cx="3636580" cy="3334992"/>
            </a:xfrm>
            <a:prstGeom prst="roundRect">
              <a:avLst>
                <a:gd name="adj" fmla="val 4069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68A02F28-1DFB-FA4B-8AB7-8BE26A26DE5F}"/>
                </a:ext>
              </a:extLst>
            </p:cNvPr>
            <p:cNvSpPr/>
            <p:nvPr/>
          </p:nvSpPr>
          <p:spPr>
            <a:xfrm>
              <a:off x="4504250" y="1855075"/>
              <a:ext cx="3181653" cy="477053"/>
            </a:xfrm>
            <a:prstGeom prst="roundRect">
              <a:avLst>
                <a:gd name="adj" fmla="val 27381"/>
              </a:avLst>
            </a:prstGeom>
            <a:solidFill>
              <a:srgbClr val="FAE36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Filters</a:t>
              </a:r>
              <a:endParaRPr kumimoji="1" lang="zh-CN" altLang="en-US" b="1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627B7F44-351B-B144-B234-1CB4024F2696}"/>
                </a:ext>
              </a:extLst>
            </p:cNvPr>
            <p:cNvSpPr/>
            <p:nvPr/>
          </p:nvSpPr>
          <p:spPr>
            <a:xfrm>
              <a:off x="4504250" y="2519270"/>
              <a:ext cx="3181653" cy="1002406"/>
            </a:xfrm>
            <a:prstGeom prst="roundRect">
              <a:avLst>
                <a:gd name="adj" fmla="val 11356"/>
              </a:avLst>
            </a:prstGeom>
            <a:solidFill>
              <a:srgbClr val="FDACE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Chart</a:t>
              </a:r>
              <a:endParaRPr kumimoji="1" lang="zh-CN" altLang="en-US" b="1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4E0602F0-4DFE-8E47-A846-607DA12B6BC5}"/>
                </a:ext>
              </a:extLst>
            </p:cNvPr>
            <p:cNvSpPr/>
            <p:nvPr/>
          </p:nvSpPr>
          <p:spPr>
            <a:xfrm>
              <a:off x="4504250" y="3708818"/>
              <a:ext cx="3181653" cy="1159744"/>
            </a:xfrm>
            <a:prstGeom prst="roundRect">
              <a:avLst>
                <a:gd name="adj" fmla="val 11356"/>
              </a:avLst>
            </a:prstGeom>
            <a:solidFill>
              <a:srgbClr val="8FFF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Grid</a:t>
              </a:r>
              <a:endParaRPr kumimoji="1" lang="zh-CN" altLang="en-US" b="1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1189E050-600C-E744-8BA9-A953CFA4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136" y="1661516"/>
            <a:ext cx="3683000" cy="3225800"/>
          </a:xfrm>
          <a:prstGeom prst="rect">
            <a:avLst/>
          </a:prstGeom>
        </p:spPr>
      </p:pic>
      <p:sp>
        <p:nvSpPr>
          <p:cNvPr id="22" name="圆角右箭头 21">
            <a:extLst>
              <a:ext uri="{FF2B5EF4-FFF2-40B4-BE49-F238E27FC236}">
                <a16:creationId xmlns:a16="http://schemas.microsoft.com/office/drawing/2014/main" id="{ED2BDA4B-0DD5-5F45-BED3-50664547CAEC}"/>
              </a:ext>
            </a:extLst>
          </p:cNvPr>
          <p:cNvSpPr/>
          <p:nvPr/>
        </p:nvSpPr>
        <p:spPr>
          <a:xfrm rot="5400000">
            <a:off x="4525661" y="1529149"/>
            <a:ext cx="642551" cy="1649627"/>
          </a:xfrm>
          <a:prstGeom prst="ben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52DFDEA-51D5-954A-A4EB-A6CEA4746BB2}"/>
              </a:ext>
            </a:extLst>
          </p:cNvPr>
          <p:cNvSpPr txBox="1"/>
          <p:nvPr/>
        </p:nvSpPr>
        <p:spPr>
          <a:xfrm>
            <a:off x="4571927" y="1439739"/>
            <a:ext cx="148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？</a:t>
            </a:r>
            <a:r>
              <a:rPr lang="en-US" altLang="zh-CN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</p:txBody>
      </p:sp>
      <p:sp>
        <p:nvSpPr>
          <p:cNvPr id="24" name="圆角右箭头 23">
            <a:extLst>
              <a:ext uri="{FF2B5EF4-FFF2-40B4-BE49-F238E27FC236}">
                <a16:creationId xmlns:a16="http://schemas.microsoft.com/office/drawing/2014/main" id="{77AFD9DB-1417-A547-9CB9-91B7E5DDA57D}"/>
              </a:ext>
            </a:extLst>
          </p:cNvPr>
          <p:cNvSpPr/>
          <p:nvPr/>
        </p:nvSpPr>
        <p:spPr>
          <a:xfrm>
            <a:off x="6536228" y="1989958"/>
            <a:ext cx="1598051" cy="642551"/>
          </a:xfrm>
          <a:prstGeom prst="ben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DE7A910-552F-0B44-8BF0-34CCF326DCEF}"/>
              </a:ext>
            </a:extLst>
          </p:cNvPr>
          <p:cNvSpPr txBox="1"/>
          <p:nvPr/>
        </p:nvSpPr>
        <p:spPr>
          <a:xfrm>
            <a:off x="6447028" y="1451348"/>
            <a:ext cx="217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雷诺系统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41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76C4E0-D1E7-4699-8838-9CD16C2E7B99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图像识别</a:t>
            </a:r>
            <a:r>
              <a:rPr lang="en-US" altLang="zh-CN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初级版本</a:t>
            </a:r>
          </a:p>
        </p:txBody>
      </p:sp>
      <p:pic>
        <p:nvPicPr>
          <p:cNvPr id="3" name="图片 2" descr="截图里有图片&#10;&#10;描述已自动生成">
            <a:extLst>
              <a:ext uri="{FF2B5EF4-FFF2-40B4-BE49-F238E27FC236}">
                <a16:creationId xmlns:a16="http://schemas.microsoft.com/office/drawing/2014/main" id="{AED291D0-3715-4043-A79D-5151475E9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9" y="1949126"/>
            <a:ext cx="6959531" cy="1672964"/>
          </a:xfrm>
          <a:prstGeom prst="rect">
            <a:avLst/>
          </a:prstGeom>
        </p:spPr>
      </p:pic>
      <p:sp>
        <p:nvSpPr>
          <p:cNvPr id="4" name="下箭头 3">
            <a:extLst>
              <a:ext uri="{FF2B5EF4-FFF2-40B4-BE49-F238E27FC236}">
                <a16:creationId xmlns:a16="http://schemas.microsoft.com/office/drawing/2014/main" id="{8E41CF66-A1D0-5C40-92DE-63410BA627FF}"/>
              </a:ext>
            </a:extLst>
          </p:cNvPr>
          <p:cNvSpPr/>
          <p:nvPr/>
        </p:nvSpPr>
        <p:spPr>
          <a:xfrm>
            <a:off x="8264103" y="3918328"/>
            <a:ext cx="231228" cy="73572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4AA500-BBEB-124C-9FDD-971E5A66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31" y="4950290"/>
            <a:ext cx="3860800" cy="1384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913A18-27FB-5C49-A6FB-3AF68A69E83E}"/>
              </a:ext>
            </a:extLst>
          </p:cNvPr>
          <p:cNvSpPr txBox="1"/>
          <p:nvPr/>
        </p:nvSpPr>
        <p:spPr>
          <a:xfrm>
            <a:off x="694978" y="1970513"/>
            <a:ext cx="343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单组件分类任务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FD3C9D-9DE8-5F41-B577-28F91DFB151E}"/>
              </a:ext>
            </a:extLst>
          </p:cNvPr>
          <p:cNvSpPr txBox="1"/>
          <p:nvPr/>
        </p:nvSpPr>
        <p:spPr>
          <a:xfrm>
            <a:off x="1164958" y="2888187"/>
            <a:ext cx="34355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区域图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	area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折线图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	line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柱状图 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column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 </a:t>
            </a: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grid</a:t>
            </a:r>
          </a:p>
        </p:txBody>
      </p:sp>
    </p:spTree>
    <p:extLst>
      <p:ext uri="{BB962C8B-B14F-4D97-AF65-F5344CB8AC3E}">
        <p14:creationId xmlns:p14="http://schemas.microsoft.com/office/powerpoint/2010/main" val="138264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整体流程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DE5EAA-A33A-B842-BA26-D3EB67B5831B}"/>
              </a:ext>
            </a:extLst>
          </p:cNvPr>
          <p:cNvSpPr txBox="1"/>
          <p:nvPr/>
        </p:nvSpPr>
        <p:spPr>
          <a:xfrm>
            <a:off x="519171" y="1696811"/>
            <a:ext cx="1958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分类定义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EBEEA93-271D-8E43-A474-6EC38024EF59}"/>
              </a:ext>
            </a:extLst>
          </p:cNvPr>
          <p:cNvGrpSpPr/>
          <p:nvPr/>
        </p:nvGrpSpPr>
        <p:grpSpPr>
          <a:xfrm>
            <a:off x="310822" y="2465206"/>
            <a:ext cx="2238704" cy="2335735"/>
            <a:chOff x="557079" y="2706944"/>
            <a:chExt cx="2238704" cy="2335735"/>
          </a:xfrm>
        </p:grpSpPr>
        <p:pic>
          <p:nvPicPr>
            <p:cNvPr id="16" name="图片 15" descr="图片包含 大, 绿色, 钟表, 水&#10;&#10;描述已自动生成">
              <a:extLst>
                <a:ext uri="{FF2B5EF4-FFF2-40B4-BE49-F238E27FC236}">
                  <a16:creationId xmlns:a16="http://schemas.microsoft.com/office/drawing/2014/main" id="{EA4BDA82-F449-7246-8A95-32C78958B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79" y="2706944"/>
              <a:ext cx="2238702" cy="538150"/>
            </a:xfrm>
            <a:prstGeom prst="rect">
              <a:avLst/>
            </a:prstGeom>
          </p:spPr>
        </p:pic>
        <p:pic>
          <p:nvPicPr>
            <p:cNvPr id="17" name="图片 16" descr="截图里有图片&#10;&#10;描述已自动生成">
              <a:extLst>
                <a:ext uri="{FF2B5EF4-FFF2-40B4-BE49-F238E27FC236}">
                  <a16:creationId xmlns:a16="http://schemas.microsoft.com/office/drawing/2014/main" id="{3CDEEC55-425A-3542-94A5-90FE6DD0E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79" y="3393764"/>
              <a:ext cx="2238702" cy="538150"/>
            </a:xfrm>
            <a:prstGeom prst="rect">
              <a:avLst/>
            </a:prstGeom>
          </p:spPr>
        </p:pic>
        <p:pic>
          <p:nvPicPr>
            <p:cNvPr id="18" name="图片 17" descr="图片包含 游戏机&#10;&#10;描述已自动生成">
              <a:extLst>
                <a:ext uri="{FF2B5EF4-FFF2-40B4-BE49-F238E27FC236}">
                  <a16:creationId xmlns:a16="http://schemas.microsoft.com/office/drawing/2014/main" id="{C43E6A0B-4ADB-EC45-938F-21BD2497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79" y="4080584"/>
              <a:ext cx="2238704" cy="53815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8769C90-6500-844E-BC64-1A5596F77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52" y="4767404"/>
              <a:ext cx="2234429" cy="275275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D263989-C05E-9747-8B68-AA6FDBCC66AC}"/>
              </a:ext>
            </a:extLst>
          </p:cNvPr>
          <p:cNvSpPr txBox="1"/>
          <p:nvPr/>
        </p:nvSpPr>
        <p:spPr>
          <a:xfrm>
            <a:off x="3640241" y="1696809"/>
            <a:ext cx="2238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数据集准备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64FF58F-DCC7-374D-AA74-334D4D498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211" y="2420103"/>
            <a:ext cx="2467924" cy="250311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DD71C32-55ED-AF4B-B26D-5BF5F0DA2EE4}"/>
              </a:ext>
            </a:extLst>
          </p:cNvPr>
          <p:cNvSpPr txBox="1"/>
          <p:nvPr/>
        </p:nvSpPr>
        <p:spPr>
          <a:xfrm>
            <a:off x="6924674" y="1696809"/>
            <a:ext cx="1958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模型准备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45257B1-DA0C-DB4C-B373-50C29B088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976" y="417846"/>
            <a:ext cx="4504120" cy="1144576"/>
          </a:xfrm>
          <a:prstGeom prst="rect">
            <a:avLst/>
          </a:prstGeom>
        </p:spPr>
      </p:pic>
      <p:sp>
        <p:nvSpPr>
          <p:cNvPr id="26" name="下箭头 25">
            <a:extLst>
              <a:ext uri="{FF2B5EF4-FFF2-40B4-BE49-F238E27FC236}">
                <a16:creationId xmlns:a16="http://schemas.microsoft.com/office/drawing/2014/main" id="{8D73B8FC-90BB-B548-B3E9-4DEF4A6F0FE1}"/>
              </a:ext>
            </a:extLst>
          </p:cNvPr>
          <p:cNvSpPr/>
          <p:nvPr/>
        </p:nvSpPr>
        <p:spPr>
          <a:xfrm rot="16200000">
            <a:off x="2943412" y="1622087"/>
            <a:ext cx="231228" cy="73572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EEA710C8-FEF0-D441-91E9-DC6CA892926F}"/>
              </a:ext>
            </a:extLst>
          </p:cNvPr>
          <p:cNvSpPr/>
          <p:nvPr/>
        </p:nvSpPr>
        <p:spPr>
          <a:xfrm rot="16200000">
            <a:off x="6286194" y="1639920"/>
            <a:ext cx="231228" cy="73572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340955AB-CAC3-8745-A813-E5CAF32A0BCA}"/>
              </a:ext>
            </a:extLst>
          </p:cNvPr>
          <p:cNvSpPr/>
          <p:nvPr/>
        </p:nvSpPr>
        <p:spPr>
          <a:xfrm>
            <a:off x="7732526" y="2635494"/>
            <a:ext cx="231228" cy="73572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7359D40-6666-D843-91E4-5BF1639F5378}"/>
              </a:ext>
            </a:extLst>
          </p:cNvPr>
          <p:cNvSpPr txBox="1"/>
          <p:nvPr/>
        </p:nvSpPr>
        <p:spPr>
          <a:xfrm>
            <a:off x="6900566" y="3695055"/>
            <a:ext cx="1958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模型训练</a:t>
            </a:r>
            <a:endParaRPr lang="en-US" altLang="zh-CN" sz="3200" dirty="0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0" name="下箭头 29">
            <a:extLst>
              <a:ext uri="{FF2B5EF4-FFF2-40B4-BE49-F238E27FC236}">
                <a16:creationId xmlns:a16="http://schemas.microsoft.com/office/drawing/2014/main" id="{B54833EE-6B70-4A4C-89FD-2226023FD0CB}"/>
              </a:ext>
            </a:extLst>
          </p:cNvPr>
          <p:cNvSpPr/>
          <p:nvPr/>
        </p:nvSpPr>
        <p:spPr>
          <a:xfrm>
            <a:off x="7732526" y="4742033"/>
            <a:ext cx="231228" cy="73572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F6D4BBA-9C52-D748-A62E-8833F8BB5590}"/>
              </a:ext>
            </a:extLst>
          </p:cNvPr>
          <p:cNvSpPr txBox="1"/>
          <p:nvPr/>
        </p:nvSpPr>
        <p:spPr>
          <a:xfrm>
            <a:off x="6398308" y="5773217"/>
            <a:ext cx="3210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模型使用：预测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2741929-892D-A743-8CF4-E5A884DE1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0241" y="5580173"/>
            <a:ext cx="2707726" cy="97086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84385C5-BA13-FC49-9831-681BBA878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2993" y="3125377"/>
            <a:ext cx="3226192" cy="17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63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A5A43B-866F-D045-B0DB-40B2A903EEFA}"/>
              </a:ext>
            </a:extLst>
          </p:cNvPr>
          <p:cNvSpPr txBox="1"/>
          <p:nvPr/>
        </p:nvSpPr>
        <p:spPr>
          <a:xfrm>
            <a:off x="547833" y="463034"/>
            <a:ext cx="6376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分类定义</a:t>
            </a:r>
          </a:p>
        </p:txBody>
      </p:sp>
      <p:pic>
        <p:nvPicPr>
          <p:cNvPr id="5" name="图片 4" descr="图片包含 大, 绿色, 钟表, 水&#10;&#10;描述已自动生成">
            <a:extLst>
              <a:ext uri="{FF2B5EF4-FFF2-40B4-BE49-F238E27FC236}">
                <a16:creationId xmlns:a16="http://schemas.microsoft.com/office/drawing/2014/main" id="{3A30518B-DFE2-7448-BCB3-499C1BED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3" y="2384243"/>
            <a:ext cx="5279611" cy="1269137"/>
          </a:xfrm>
          <a:prstGeom prst="rect">
            <a:avLst/>
          </a:prstGeom>
        </p:spPr>
      </p:pic>
      <p:pic>
        <p:nvPicPr>
          <p:cNvPr id="7" name="图片 6" descr="截图里有图片&#10;&#10;描述已自动生成">
            <a:extLst>
              <a:ext uri="{FF2B5EF4-FFF2-40B4-BE49-F238E27FC236}">
                <a16:creationId xmlns:a16="http://schemas.microsoft.com/office/drawing/2014/main" id="{B2F90D59-1AB4-4945-9D73-CC7CB9C80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07" y="2969015"/>
            <a:ext cx="5279611" cy="1269137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6D733C9A-26F2-4D49-9E6C-A1000F5A2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6" y="4257916"/>
            <a:ext cx="5279618" cy="12691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62A5B4-DFF5-BE44-919D-21CDB87A9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39" y="5749769"/>
            <a:ext cx="7541188" cy="9290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7EF551-7994-B748-9B74-302BC70E4A1E}"/>
              </a:ext>
            </a:extLst>
          </p:cNvPr>
          <p:cNvSpPr txBox="1"/>
          <p:nvPr/>
        </p:nvSpPr>
        <p:spPr>
          <a:xfrm>
            <a:off x="2601614" y="3653380"/>
            <a:ext cx="144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区域图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DE5EAA-A33A-B842-BA26-D3EB67B5831B}"/>
              </a:ext>
            </a:extLst>
          </p:cNvPr>
          <p:cNvSpPr txBox="1"/>
          <p:nvPr/>
        </p:nvSpPr>
        <p:spPr>
          <a:xfrm>
            <a:off x="8311865" y="2344907"/>
            <a:ext cx="144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柱状图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18383F-7549-C24D-8EA9-E8076E1E509D}"/>
              </a:ext>
            </a:extLst>
          </p:cNvPr>
          <p:cNvSpPr txBox="1"/>
          <p:nvPr/>
        </p:nvSpPr>
        <p:spPr>
          <a:xfrm>
            <a:off x="2601614" y="5546816"/>
            <a:ext cx="144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折线图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17440-E5B8-F545-86E6-35CF4568C531}"/>
              </a:ext>
            </a:extLst>
          </p:cNvPr>
          <p:cNvSpPr txBox="1"/>
          <p:nvPr/>
        </p:nvSpPr>
        <p:spPr>
          <a:xfrm>
            <a:off x="7734969" y="5125661"/>
            <a:ext cx="144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表格</a:t>
            </a:r>
            <a:endParaRPr lang="en-US" altLang="zh-CN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B2ABD7-42B9-2B47-A8EB-D45A8C737533}"/>
              </a:ext>
            </a:extLst>
          </p:cNvPr>
          <p:cNvSpPr txBox="1"/>
          <p:nvPr/>
        </p:nvSpPr>
        <p:spPr>
          <a:xfrm>
            <a:off x="665414" y="1604076"/>
            <a:ext cx="708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边界明确，不存在二义性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389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4498</TotalTime>
  <Words>1620</Words>
  <Application>Microsoft Macintosh PowerPoint</Application>
  <PresentationFormat>宽屏</PresentationFormat>
  <Paragraphs>215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等线</vt:lpstr>
      <vt:lpstr>等线 Light</vt:lpstr>
      <vt:lpstr>华文新魏</vt:lpstr>
      <vt:lpstr>华文新魏</vt:lpstr>
      <vt:lpstr>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T129061</dc:creator>
  <cp:lastModifiedBy>T160204</cp:lastModifiedBy>
  <cp:revision>548</cp:revision>
  <dcterms:created xsi:type="dcterms:W3CDTF">2019-03-07T02:41:08Z</dcterms:created>
  <dcterms:modified xsi:type="dcterms:W3CDTF">2022-11-20T02:41:27Z</dcterms:modified>
</cp:coreProperties>
</file>